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7" r:id="rId2"/>
    <p:sldId id="256" r:id="rId3"/>
    <p:sldId id="258" r:id="rId4"/>
    <p:sldId id="267" r:id="rId5"/>
    <p:sldId id="268" r:id="rId6"/>
    <p:sldId id="262" r:id="rId7"/>
    <p:sldId id="263" r:id="rId8"/>
    <p:sldId id="259" r:id="rId9"/>
    <p:sldId id="261" r:id="rId10"/>
    <p:sldId id="264" r:id="rId11"/>
    <p:sldId id="260" r:id="rId12"/>
    <p:sldId id="266" r:id="rId13"/>
    <p:sldId id="265" r:id="rId14"/>
    <p:sldId id="269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F4401"/>
    <a:srgbClr val="855F01"/>
    <a:srgbClr val="18626A"/>
    <a:srgbClr val="269AA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DEF6FCF-C674-4AFC-BB13-079AB91A9D39}" type="datetimeFigureOut">
              <a:rPr lang="ru-RU" smtClean="0"/>
              <a:pPr/>
              <a:t>17.03.2021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5C046F4-CA35-4DEA-AAB4-AA61F5F94E5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DEF6FCF-C674-4AFC-BB13-079AB91A9D39}" type="datetimeFigureOut">
              <a:rPr lang="ru-RU" smtClean="0"/>
              <a:pPr/>
              <a:t>17.03.2021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5C046F4-CA35-4DEA-AAB4-AA61F5F94E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DEF6FCF-C674-4AFC-BB13-079AB91A9D39}" type="datetimeFigureOut">
              <a:rPr lang="ru-RU" smtClean="0"/>
              <a:pPr/>
              <a:t>17.03.2021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5C046F4-CA35-4DEA-AAB4-AA61F5F94E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DEF6FCF-C674-4AFC-BB13-079AB91A9D39}" type="datetimeFigureOut">
              <a:rPr lang="ru-RU" smtClean="0"/>
              <a:pPr/>
              <a:t>17.03.2021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5C046F4-CA35-4DEA-AAB4-AA61F5F94E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DEF6FCF-C674-4AFC-BB13-079AB91A9D39}" type="datetimeFigureOut">
              <a:rPr lang="ru-RU" smtClean="0"/>
              <a:pPr/>
              <a:t>17.03.2021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5C046F4-CA35-4DEA-AAB4-AA61F5F94E5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DEF6FCF-C674-4AFC-BB13-079AB91A9D39}" type="datetimeFigureOut">
              <a:rPr lang="ru-RU" smtClean="0"/>
              <a:pPr/>
              <a:t>17.03.2021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5C046F4-CA35-4DEA-AAB4-AA61F5F94E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DEF6FCF-C674-4AFC-BB13-079AB91A9D39}" type="datetimeFigureOut">
              <a:rPr lang="ru-RU" smtClean="0"/>
              <a:pPr/>
              <a:t>17.03.2021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5C046F4-CA35-4DEA-AAB4-AA61F5F94E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DEF6FCF-C674-4AFC-BB13-079AB91A9D39}" type="datetimeFigureOut">
              <a:rPr lang="ru-RU" smtClean="0"/>
              <a:pPr/>
              <a:t>17.03.2021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5C046F4-CA35-4DEA-AAB4-AA61F5F94E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DEF6FCF-C674-4AFC-BB13-079AB91A9D39}" type="datetimeFigureOut">
              <a:rPr lang="ru-RU" smtClean="0"/>
              <a:pPr/>
              <a:t>17.03.2021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5C046F4-CA35-4DEA-AAB4-AA61F5F94E5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DEF6FCF-C674-4AFC-BB13-079AB91A9D39}" type="datetimeFigureOut">
              <a:rPr lang="ru-RU" smtClean="0"/>
              <a:pPr/>
              <a:t>17.03.2021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5C046F4-CA35-4DEA-AAB4-AA61F5F94E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DEF6FCF-C674-4AFC-BB13-079AB91A9D39}" type="datetimeFigureOut">
              <a:rPr lang="ru-RU" smtClean="0"/>
              <a:pPr/>
              <a:t>17.03.2021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5C046F4-CA35-4DEA-AAB4-AA61F5F94E5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FDEF6FCF-C674-4AFC-BB13-079AB91A9D39}" type="datetimeFigureOut">
              <a:rPr lang="ru-RU" smtClean="0"/>
              <a:pPr/>
              <a:t>17.03.2021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A5C046F4-CA35-4DEA-AAB4-AA61F5F94E5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86116" y="2357430"/>
            <a:ext cx="4643470" cy="1428760"/>
          </a:xfrm>
        </p:spPr>
        <p:txBody>
          <a:bodyPr>
            <a:noAutofit/>
          </a:bodyPr>
          <a:lstStyle/>
          <a:p>
            <a:pPr algn="ctr"/>
            <a:r>
              <a:rPr lang="ru-RU" sz="5400" b="1" dirty="0" smtClean="0">
                <a:solidFill>
                  <a:srgbClr val="855F01"/>
                </a:solidFill>
                <a:latin typeface="Times New Roman" pitchFamily="18" charset="0"/>
                <a:cs typeface="Times New Roman" pitchFamily="18" charset="0"/>
              </a:rPr>
              <a:t>«Подари книге вторую жизнь»</a:t>
            </a:r>
            <a:endParaRPr lang="ru-RU" sz="5400" b="1" dirty="0">
              <a:solidFill>
                <a:srgbClr val="855F0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Нина\Desktop\depositphotos_98702316-stock-illustration-stack-of-books-tied-ribbo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42976" y="3000372"/>
            <a:ext cx="2825782" cy="2179415"/>
          </a:xfrm>
          <a:prstGeom prst="round2DiagRect">
            <a:avLst>
              <a:gd name="adj1" fmla="val 16667"/>
              <a:gd name="adj2" fmla="val 6385"/>
            </a:avLst>
          </a:prstGeom>
          <a:noFill/>
        </p:spPr>
      </p:pic>
      <p:pic>
        <p:nvPicPr>
          <p:cNvPr id="1027" name="Picture 3" descr="C:\Users\Нина\Desktop\owl-cartoon-wearing-graduation-uniform-giving-presentation-illustration-33231276.jpg"/>
          <p:cNvPicPr>
            <a:picLocks noChangeAspect="1" noChangeArrowheads="1"/>
          </p:cNvPicPr>
          <p:nvPr/>
        </p:nvPicPr>
        <p:blipFill>
          <a:blip r:embed="rId4" cstate="print"/>
          <a:srcRect r="9795"/>
          <a:stretch>
            <a:fillRect/>
          </a:stretch>
        </p:blipFill>
        <p:spPr bwMode="auto">
          <a:xfrm>
            <a:off x="7358085" y="214294"/>
            <a:ext cx="1313736" cy="1901952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1357290" y="142852"/>
            <a:ext cx="278608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Акция</a:t>
            </a:r>
            <a:endParaRPr lang="ru-RU" sz="4800" b="1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643174" y="5572140"/>
            <a:ext cx="514122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174517"/>
                </a:solidFill>
                <a:latin typeface="Times New Roman" pitchFamily="18" charset="0"/>
                <a:cs typeface="Times New Roman" pitchFamily="18" charset="0"/>
              </a:rPr>
              <a:t>2021</a:t>
            </a:r>
            <a:endParaRPr lang="ru-RU" sz="2400" b="1" dirty="0">
              <a:solidFill>
                <a:srgbClr val="174517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custDataLst>
      <p:tags r:id="rId1"/>
    </p:custDataLst>
  </p:cSld>
  <p:clrMapOvr>
    <a:masterClrMapping/>
  </p:clrMapOvr>
  <p:transition advTm="12215"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" grpId="0"/>
      <p:bldP spid="1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57290" y="3500438"/>
            <a:ext cx="7498080" cy="1143000"/>
          </a:xfrm>
        </p:spPr>
        <p:txBody>
          <a:bodyPr/>
          <a:lstStyle/>
          <a:p>
            <a:r>
              <a:rPr lang="ru-RU" dirty="0" smtClean="0"/>
              <a:t>Сроки проведения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35608" y="1447800"/>
            <a:ext cx="7498080" cy="1766886"/>
          </a:xfrm>
        </p:spPr>
        <p:txBody>
          <a:bodyPr/>
          <a:lstStyle/>
          <a:p>
            <a:r>
              <a:rPr lang="ru-RU" dirty="0" smtClean="0"/>
              <a:t>Учащиеся</a:t>
            </a:r>
          </a:p>
          <a:p>
            <a:r>
              <a:rPr lang="ru-RU" dirty="0" smtClean="0"/>
              <a:t>Родители</a:t>
            </a:r>
          </a:p>
          <a:p>
            <a:r>
              <a:rPr lang="ru-RU" dirty="0" smtClean="0"/>
              <a:t>Педагоги </a:t>
            </a:r>
            <a:endParaRPr lang="ru-RU" dirty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1214414" y="0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3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Участники </a:t>
            </a:r>
            <a:endParaRPr kumimoji="0" lang="ru-RU" sz="4300" b="0" i="0" u="none" strike="noStrike" kern="1200" cap="none" spc="0" normalizeH="0" baseline="0" noProof="0" dirty="0">
              <a:ln>
                <a:noFill/>
              </a:ln>
              <a:solidFill>
                <a:schemeClr val="tx2">
                  <a:satMod val="130000"/>
                </a:schemeClr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Содержимое 2"/>
          <p:cNvSpPr txBox="1">
            <a:spLocks/>
          </p:cNvSpPr>
          <p:nvPr/>
        </p:nvSpPr>
        <p:spPr>
          <a:xfrm>
            <a:off x="1357290" y="4572008"/>
            <a:ext cx="7498080" cy="1766886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65760" marR="0" lvl="0" indent="-283464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"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28 июля</a:t>
            </a:r>
          </a:p>
          <a:p>
            <a:pPr marL="365760" marR="0" lvl="0" indent="-283464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"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28 октября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868346"/>
          </a:xfrm>
        </p:spPr>
        <p:txBody>
          <a:bodyPr>
            <a:normAutofit fontScale="90000"/>
          </a:bodyPr>
          <a:lstStyle/>
          <a:p>
            <a:pPr lvl="0"/>
            <a:r>
              <a:rPr lang="ru-RU" dirty="0" smtClean="0"/>
              <a:t>Школа - территория добрых дел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Ваши дети учатся в школе, которая на много лет станет им вторым домом. Здесь получать знания, научаться дружить, готовиться стать достойным гражданином  России и Татарстана. Большую роль в их становлении играет Книга.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Книги </a:t>
            </a:r>
            <a:r>
              <a:rPr lang="ru-RU" dirty="0" smtClean="0"/>
              <a:t>наши друзья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Иногда дома на полках стоят хорошие, но уже прочитанные  детьми книги классиков и современных авторов для детей и юношества. Будем благодарны, если вы откликнитесь на призыв, окажите знак внимания и уважения любимой школе и подарите книгу в школьную библиотеку. Это могут быть как новые издания, так и приобретенные ранее.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Подарить книгу – доброе дело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35608" y="1447800"/>
            <a:ext cx="7498080" cy="4195778"/>
          </a:xfrm>
        </p:spPr>
        <p:txBody>
          <a:bodyPr/>
          <a:lstStyle/>
          <a:p>
            <a:r>
              <a:rPr lang="ru-RU" dirty="0" smtClean="0"/>
              <a:t>Заранее признательны всем, кто поддержит АКЦИЮ и подарит библиотеке новые  книги.</a:t>
            </a:r>
          </a:p>
          <a:p>
            <a:r>
              <a:rPr lang="ru-RU" dirty="0" smtClean="0"/>
              <a:t>Все подаренные книги  будут продемонстрированы на специальной выставке и на сайте школы.</a:t>
            </a:r>
          </a:p>
          <a:p>
            <a:r>
              <a:rPr lang="ru-RU" dirty="0" smtClean="0"/>
              <a:t>Каждому дарителю вручат Благодарственное письмо. </a:t>
            </a:r>
            <a:endParaRPr lang="ru-RU" dirty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1214414" y="5429264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4300" b="0" i="0" u="none" strike="noStrike" kern="1200" cap="none" spc="0" normalizeH="0" baseline="0" noProof="0" dirty="0">
              <a:ln>
                <a:noFill/>
              </a:ln>
              <a:solidFill>
                <a:schemeClr val="tx2">
                  <a:satMod val="130000"/>
                </a:schemeClr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835696" y="416289"/>
            <a:ext cx="6768752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 случае порчи или утери учебной книги учащиеся должны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возместить их новыми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(тот же автор, то же наименование),используя собственные средства или денежный фонд класса.</a:t>
            </a:r>
            <a:endParaRPr kumimoji="0" lang="en-US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(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 соответствии с</a:t>
            </a:r>
            <a:r>
              <a:rPr kumimoji="0" lang="en-US" sz="2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действующим законодательством (письмо </a:t>
            </a:r>
            <a:r>
              <a:rPr kumimoji="0" lang="ru-RU" sz="28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гособразования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о порядке возмещения ущерба за утерянный учебник. От 3 августа 1988г. № 115-106/14)</a:t>
            </a:r>
            <a:endParaRPr kumimoji="0" lang="ru-RU" sz="28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3996696" cy="1068838"/>
          </a:xfrm>
        </p:spPr>
        <p:txBody>
          <a:bodyPr>
            <a:normAutofit/>
          </a:bodyPr>
          <a:lstStyle/>
          <a:p>
            <a:r>
              <a:rPr lang="ru-RU" sz="4800" b="1" dirty="0" smtClean="0"/>
              <a:t>Виктор Гюго</a:t>
            </a:r>
            <a:endParaRPr lang="ru-RU" sz="48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4365018"/>
          </a:xfrm>
        </p:spPr>
        <p:txBody>
          <a:bodyPr>
            <a:norm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Без книги в мире ночь и ум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 людской у бог,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Без книги, как стада,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 бессмысленно народы.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 ней добродетель, долг, в ней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мощь и соль природы,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 ней будущность твоя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и верных благ залог.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Нина\Desktop\original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57950" y="285728"/>
            <a:ext cx="2237423" cy="2817495"/>
          </a:xfrm>
          <a:prstGeom prst="rect">
            <a:avLst/>
          </a:prstGeom>
          <a:noFill/>
        </p:spPr>
      </p:pic>
      <p:pic>
        <p:nvPicPr>
          <p:cNvPr id="1027" name="Picture 3" descr="C:\Users\Нина\Desktop\15900885.cover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72264" y="3357562"/>
            <a:ext cx="1955800" cy="31292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1538" y="642918"/>
            <a:ext cx="8215370" cy="785818"/>
          </a:xfrm>
        </p:spPr>
        <p:txBody>
          <a:bodyPr>
            <a:noAutofit/>
          </a:bodyPr>
          <a:lstStyle/>
          <a:p>
            <a:r>
              <a:rPr lang="ru-RU" sz="3600" cap="all" dirty="0" smtClean="0">
                <a:latin typeface="Times New Roman" pitchFamily="18" charset="0"/>
                <a:cs typeface="Times New Roman" pitchFamily="18" charset="0"/>
              </a:rPr>
              <a:t>В ТАТАРСТАНЕ проходит АКЦИЯ</a:t>
            </a:r>
            <a:br>
              <a:rPr lang="ru-RU" sz="3600" cap="all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cap="all" dirty="0" smtClean="0">
                <a:latin typeface="Times New Roman" pitchFamily="18" charset="0"/>
                <a:cs typeface="Times New Roman" pitchFamily="18" charset="0"/>
              </a:rPr>
              <a:t> «ПОДАРИ КНИГЕ ВТОРУЮ ЖИЗНЬ!»</a:t>
            </a:r>
            <a:br>
              <a:rPr lang="ru-RU" sz="3600" cap="all" dirty="0" smtClean="0">
                <a:latin typeface="Times New Roman" pitchFamily="18" charset="0"/>
                <a:cs typeface="Times New Roman" pitchFamily="18" charset="0"/>
              </a:rPr>
            </a:b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00100" y="1590652"/>
            <a:ext cx="7929618" cy="2195538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 28 июля по 28 октября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2021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года в Республике Татарстан проходит благотворительная акция </a:t>
            </a:r>
          </a:p>
          <a:p>
            <a:pPr>
              <a:spcBef>
                <a:spcPts val="0"/>
              </a:spcBef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«Подари книге вторую жизнь!».</a:t>
            </a:r>
          </a:p>
          <a:p>
            <a:endParaRPr lang="ru-RU" sz="2200" dirty="0"/>
          </a:p>
        </p:txBody>
      </p:sp>
      <p:pic>
        <p:nvPicPr>
          <p:cNvPr id="2051" name="Picture 3" descr="C:\Users\Нина\Desktop\akcij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6314" y="3643314"/>
            <a:ext cx="4183380" cy="279034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Как отмечается, мероприятие проводится с целью пополнения фонда школьных библиотек учебной, научно-популярной, художественной, справочной литературой. Принять участие могут школьники, их родители и все желающие жители Татарстана, а также организации. Участие в акции осуществляется на добровольной основе.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Итоги акции подводятся на школьном, муниципальном и республиканском уровнях. На республиканском уровне результаты будут озвучены 28 октября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2021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года, в Международный день школьных библиотек. Школы-лидеры, лидеры-классы и частные лица - наиболее  отличившиеся дарители будут награждены благодарственными письмами министерства образования и науки Республики Татарстан.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Цель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Акция призвана привлечь максимальное число учащихся и родителей  к поддержке  школьной библиотеке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Задача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Пополнить фонд школьной библиотеки новыми книгами для детского чтения</a:t>
            </a:r>
          </a:p>
          <a:p>
            <a:r>
              <a:rPr lang="ru-RU" dirty="0" smtClean="0"/>
              <a:t>Способствовать распространению идеи ценности детского чтения как важнейшего средства интеллектуального и духовного развития подрастающего поколения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Задачи акции: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Привлечение детей к чтению;</a:t>
            </a:r>
          </a:p>
          <a:p>
            <a:r>
              <a:rPr lang="ru-RU" dirty="0" smtClean="0"/>
              <a:t>Формирование активной гражданской позиции;</a:t>
            </a:r>
          </a:p>
          <a:p>
            <a:r>
              <a:rPr lang="ru-RU" dirty="0" smtClean="0"/>
              <a:t>Пропаганда книг современных детских авторов;</a:t>
            </a:r>
          </a:p>
          <a:p>
            <a:r>
              <a:rPr lang="ru-RU" dirty="0" smtClean="0"/>
              <a:t>Воспитание патриотизма, чувства ответственности и уважения к школе.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Уважаемые родители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Мы с благодарностью примем художественную литературу, книги для 1-4 классов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2|1.2|1.5|1.1|1|1.5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226</TotalTime>
  <Words>446</Words>
  <Application>Microsoft Office PowerPoint</Application>
  <PresentationFormat>Экран (4:3)</PresentationFormat>
  <Paragraphs>47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Солнцестояние</vt:lpstr>
      <vt:lpstr>«Подари книге вторую жизнь»</vt:lpstr>
      <vt:lpstr>Виктор Гюго</vt:lpstr>
      <vt:lpstr>В ТАТАРСТАНЕ проходит АКЦИЯ  «ПОДАРИ КНИГЕ ВТОРУЮ ЖИЗНЬ!» </vt:lpstr>
      <vt:lpstr>Слайд 4</vt:lpstr>
      <vt:lpstr>Слайд 5</vt:lpstr>
      <vt:lpstr>Цель </vt:lpstr>
      <vt:lpstr>Задача </vt:lpstr>
      <vt:lpstr>Задачи акции:</vt:lpstr>
      <vt:lpstr>Уважаемые родители</vt:lpstr>
      <vt:lpstr>Сроки проведения</vt:lpstr>
      <vt:lpstr>Школа - территория добрых дел </vt:lpstr>
      <vt:lpstr>Книги наши друзья</vt:lpstr>
      <vt:lpstr>Подарить книгу – доброе дело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Нина</dc:creator>
  <cp:lastModifiedBy>Библиотека</cp:lastModifiedBy>
  <cp:revision>26</cp:revision>
  <dcterms:created xsi:type="dcterms:W3CDTF">2017-09-12T08:39:22Z</dcterms:created>
  <dcterms:modified xsi:type="dcterms:W3CDTF">2021-03-17T05:39:13Z</dcterms:modified>
</cp:coreProperties>
</file>